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0" r:id="rId2"/>
    <p:sldId id="347" r:id="rId3"/>
    <p:sldId id="259" r:id="rId4"/>
    <p:sldId id="327" r:id="rId5"/>
    <p:sldId id="324" r:id="rId6"/>
    <p:sldId id="291" r:id="rId7"/>
    <p:sldId id="320" r:id="rId8"/>
    <p:sldId id="326" r:id="rId9"/>
    <p:sldId id="325" r:id="rId10"/>
    <p:sldId id="299" r:id="rId11"/>
    <p:sldId id="301" r:id="rId12"/>
    <p:sldId id="298" r:id="rId13"/>
    <p:sldId id="303" r:id="rId14"/>
    <p:sldId id="304" r:id="rId15"/>
    <p:sldId id="307" r:id="rId16"/>
    <p:sldId id="308" r:id="rId17"/>
    <p:sldId id="289" r:id="rId18"/>
    <p:sldId id="296" r:id="rId19"/>
    <p:sldId id="294" r:id="rId20"/>
    <p:sldId id="310" r:id="rId21"/>
    <p:sldId id="313" r:id="rId22"/>
    <p:sldId id="314" r:id="rId23"/>
    <p:sldId id="317" r:id="rId24"/>
    <p:sldId id="318" r:id="rId25"/>
    <p:sldId id="315" r:id="rId26"/>
    <p:sldId id="311" r:id="rId27"/>
    <p:sldId id="282" r:id="rId28"/>
    <p:sldId id="331" r:id="rId29"/>
    <p:sldId id="332" r:id="rId30"/>
    <p:sldId id="334" r:id="rId31"/>
    <p:sldId id="335" r:id="rId32"/>
    <p:sldId id="333" r:id="rId33"/>
    <p:sldId id="336" r:id="rId34"/>
    <p:sldId id="337" r:id="rId35"/>
    <p:sldId id="338" r:id="rId36"/>
    <p:sldId id="346" r:id="rId37"/>
    <p:sldId id="29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20C1-2367-7348-9BBE-EB4BB440607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ACCC4-407C-6545-AA99-F0C549C21B93}" type="pres">
      <dgm:prSet presAssocID="{032D20C1-2367-7348-9BBE-EB4BB44060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FDB15-30F4-9443-98ED-6FD0D09BD324}" type="pres">
      <dgm:prSet presAssocID="{032D20C1-2367-7348-9BBE-EB4BB4406070}" presName="cycle" presStyleCnt="0"/>
      <dgm:spPr/>
    </dgm:pt>
  </dgm:ptLst>
  <dgm:cxnLst>
    <dgm:cxn modelId="{1C5333B8-6F69-494F-99C3-52A1B42F59ED}" type="presOf" srcId="{032D20C1-2367-7348-9BBE-EB4BB4406070}" destId="{CFAACCC4-407C-6545-AA99-F0C549C21B93}" srcOrd="0" destOrd="0" presId="urn:microsoft.com/office/officeart/2005/8/layout/cycle3"/>
    <dgm:cxn modelId="{4B9EE516-5021-E347-96FD-75FF864CB00D}" type="presParOf" srcId="{CFAACCC4-407C-6545-AA99-F0C549C21B93}" destId="{A7CFDB15-30F4-9443-98ED-6FD0D09BD324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09C19-F0CD-4FD0-845E-80027EE27099}" type="datetimeFigureOut">
              <a:rPr lang="en-US"/>
              <a:pPr>
                <a:defRPr/>
              </a:pPr>
              <a:t>5/5/15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7C2EE2-B4CF-426C-98EC-11220118C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99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EEBF-71B5-49AB-8AF0-0907A15FD8D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8CF1FEF-F086-47A5-AD65-8E77E6F8F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2D2F366-5DB0-4109-B7CC-7CF767F7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25"/>
            <a:ext cx="2044700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25"/>
            <a:ext cx="5983288" cy="55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C6A2209-3A2A-42CC-B925-4B3C1280F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43800" y="6477000"/>
            <a:ext cx="914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7BDE62F-0020-41D7-8424-3BA62F3B2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ree_fade_2sid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0"/>
            <a:ext cx="1081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WHRCLogoWHITE2002b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113" y="6108700"/>
            <a:ext cx="10048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791200" cy="238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553200"/>
            <a:ext cx="533400" cy="238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428774F-2622-400A-A103-590991D0B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A6A0CBA-C0E3-4DCA-88B1-1D80A88DE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91ECA68-73BB-493E-8F8C-5CC43CB56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6A9DA2B-BA55-42A4-91BB-40CF15D75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E3EF4F3-0CBE-493C-BC66-08AB09B4B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AA0277F-747C-4924-AA51-40036A41F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2D3696-1FD0-42E2-B404-B3D8AC6B4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342F61D-8111-4D41-81C0-4D528562E3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BD3F1A0-4728-4625-B20B-1D89613B5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963" y="95250"/>
            <a:ext cx="1003300" cy="84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8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27025"/>
            <a:ext cx="609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81" tIns="48491" rIns="96981" bIns="484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13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13525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3333CC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71E75D-DF55-44D4-960A-6ECB62908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3150" indent="-23018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20813" indent="-22701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8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1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1.jpe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3.jp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4.jp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5.jp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1.jpe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7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50.png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51.png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46.jp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14.jpe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1.jpe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9.jpe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9.jpe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0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Global population dynamics and climate change: Comparing species-level impacts on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(two contrasting)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large mammals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(?)</a:t>
            </a:r>
          </a:p>
          <a:p>
            <a:pPr algn="ctr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 Hebblewhite</a:t>
            </a:r>
            <a:r>
              <a:rPr lang="en-US" sz="2400" b="1" u="sng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1*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Eric S. Post</a:t>
            </a:r>
            <a:r>
              <a:rPr lang="en-US" sz="24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Farshid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Ahrestani</a:t>
            </a:r>
            <a:r>
              <a:rPr lang="en-US" sz="2400" b="1" baseline="30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Bill Smith</a:t>
            </a:r>
            <a:r>
              <a:rPr lang="en-US" sz="2400" b="1" baseline="30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Steven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W.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Running</a:t>
            </a:r>
            <a:r>
              <a:rPr lang="en-US" sz="2400" b="1" baseline="30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Maosheng Zhao</a:t>
            </a:r>
            <a:r>
              <a:rPr lang="en-US" sz="24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br>
              <a:rPr lang="en-US" sz="24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 of Montana, 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Pennsylvania State University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http://www.clubs.psu.edu/up/concertchoir/PSU_S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4914" y="6324600"/>
            <a:ext cx="11083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103937"/>
            <a:ext cx="87480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2006_D_08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048000"/>
            <a:ext cx="1981200" cy="142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lkVarleyYNP.jpg"/>
          <p:cNvPicPr/>
          <p:nvPr/>
        </p:nvPicPr>
        <p:blipFill>
          <a:blip r:embed="rId6" cstate="print"/>
          <a:srcRect t="24903" b="9728"/>
          <a:stretch>
            <a:fillRect/>
          </a:stretch>
        </p:blipFill>
        <p:spPr>
          <a:xfrm>
            <a:off x="1752600" y="3124200"/>
            <a:ext cx="1895475" cy="1400175"/>
          </a:xfrm>
          <a:prstGeom prst="rect">
            <a:avLst/>
          </a:prstGeom>
        </p:spPr>
      </p:pic>
      <p:pic>
        <p:nvPicPr>
          <p:cNvPr id="4" name="Picture 3" descr="UM Main Logo Maro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" y="6178567"/>
            <a:ext cx="3471751" cy="657463"/>
          </a:xfrm>
          <a:prstGeom prst="rect">
            <a:avLst/>
          </a:prstGeom>
        </p:spPr>
      </p:pic>
      <p:pic>
        <p:nvPicPr>
          <p:cNvPr id="3" name="Picture 2" descr="IMG_70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/>
          <a:stretch/>
        </p:blipFill>
        <p:spPr>
          <a:xfrm>
            <a:off x="228600" y="4648200"/>
            <a:ext cx="1503397" cy="1264074"/>
          </a:xfrm>
          <a:prstGeom prst="rect">
            <a:avLst/>
          </a:prstGeom>
        </p:spPr>
      </p:pic>
      <p:pic>
        <p:nvPicPr>
          <p:cNvPr id="5" name="Picture 4" descr="Jim%20American%20Redstart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14103" r="1"/>
          <a:stretch/>
        </p:blipFill>
        <p:spPr>
          <a:xfrm>
            <a:off x="7086600" y="4572000"/>
            <a:ext cx="1752600" cy="1444906"/>
          </a:xfrm>
          <a:prstGeom prst="rect">
            <a:avLst/>
          </a:prstGeom>
        </p:spPr>
      </p:pic>
      <p:pic>
        <p:nvPicPr>
          <p:cNvPr id="7" name="Picture 6" descr="ecol-8608cover1.jpg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17689" r="457" b="14718"/>
          <a:stretch/>
        </p:blipFill>
        <p:spPr>
          <a:xfrm>
            <a:off x="2514600" y="4648200"/>
            <a:ext cx="2024593" cy="1368767"/>
          </a:xfrm>
          <a:prstGeom prst="rect">
            <a:avLst/>
          </a:prstGeom>
        </p:spPr>
      </p:pic>
      <p:pic>
        <p:nvPicPr>
          <p:cNvPr id="8" name="Picture 7" descr="FTR_Corridor_22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749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Mule Deer &amp; Global Change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19400" y="1066800"/>
            <a:ext cx="6172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Time-series of demographic traits – moving beyond time-series data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Mule deer overwinter survival a key demographic trait of mule deer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Semi-arid systems – Fall phenology more variable?  How does climate and NDVI drive overwinter survival? 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Can we use NDVI to predict population dynamics?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</p:txBody>
      </p:sp>
      <p:pic>
        <p:nvPicPr>
          <p:cNvPr id="12" name="Picture 11" descr="IMG_71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447800"/>
            <a:ext cx="244567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586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5-04-22 at 9.36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21217"/>
            <a:ext cx="6477000" cy="227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914400"/>
            <a:ext cx="2352502" cy="3382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3581400"/>
            <a:ext cx="6629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Time-series of demographic traits – moving beyond time-series data</a:t>
            </a:r>
          </a:p>
          <a:p>
            <a:pPr marL="342900" indent="-342900">
              <a:buAutoNum type="arabicPeriod"/>
            </a:pPr>
            <a:r>
              <a:rPr lang="en-US" dirty="0" smtClean="0"/>
              <a:t>Mule deer overwinter survival a key demographic trait of mule deer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81400"/>
            <a:ext cx="8610600" cy="2726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0"/>
            <a:ext cx="6238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/>
              <a:t>Mule Deer &amp; Global Change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00654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Functional PCA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1066800"/>
            <a:ext cx="26670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838200"/>
            <a:ext cx="54102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Most analyses of NDVI use summary statistics; mean, SD, etc. in animal ecology studies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TIMESAT extracts beginning, end, peak, etc. – all correlated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Standard PCA ignores temporal component of NDVI data – equivalent to assuming weeks (MODIS periods) are independent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u="sng" dirty="0" smtClean="0"/>
              <a:t>Developed novel application of Functional PCA to NDVI data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4" name="Picture 3" descr="Dividetrip00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9690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Functional PCA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32004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838200"/>
            <a:ext cx="5105400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F</a:t>
            </a:r>
            <a:r>
              <a:rPr lang="en-US" sz="2400" dirty="0" smtClean="0"/>
              <a:t>PCA is a form of Functional Data Analysis </a:t>
            </a:r>
            <a:r>
              <a:rPr lang="en-US" sz="1400" dirty="0" smtClean="0"/>
              <a:t>(Ramsay &amp; Silverman 2005, Ramsay et al. 2009)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Few ecological or remote sensing examples? </a:t>
            </a:r>
            <a:r>
              <a:rPr lang="en-US" sz="1400" dirty="0" smtClean="0"/>
              <a:t>(</a:t>
            </a:r>
            <a:r>
              <a:rPr lang="en-US" sz="1400" dirty="0" err="1" smtClean="0"/>
              <a:t>Embling</a:t>
            </a:r>
            <a:r>
              <a:rPr lang="en-US" sz="1400" dirty="0" smtClean="0"/>
              <a:t> et al. 2012) 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Three </a:t>
            </a:r>
            <a:r>
              <a:rPr lang="en-US" sz="2400" dirty="0"/>
              <a:t>main steps: 1) Definition of the basis functions, 2) </a:t>
            </a:r>
            <a:r>
              <a:rPr lang="en-US" sz="2400" dirty="0" smtClean="0"/>
              <a:t>Smoothing </a:t>
            </a:r>
            <a:r>
              <a:rPr lang="en-US" sz="2400" dirty="0"/>
              <a:t>of the observed curves, and 3) </a:t>
            </a:r>
            <a:r>
              <a:rPr lang="en-US" sz="2400" dirty="0" smtClean="0"/>
              <a:t>Summarizing </a:t>
            </a:r>
            <a:r>
              <a:rPr lang="en-US" sz="2400" dirty="0"/>
              <a:t>the variation in the curves. 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5257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Ramsay R, Silverman BW. 2005 Functional </a:t>
            </a:r>
            <a:r>
              <a:rPr lang="en-US" sz="1200" dirty="0" smtClean="0"/>
              <a:t>data analysis</a:t>
            </a:r>
            <a:r>
              <a:rPr lang="en-US" sz="1200" dirty="0"/>
              <a:t>. New York, NY: Springer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Ramsay JO, Hooker G, Graves S. 2009 </a:t>
            </a:r>
            <a:r>
              <a:rPr lang="en-US" sz="1200" dirty="0" smtClean="0"/>
              <a:t>Functional data </a:t>
            </a:r>
            <a:r>
              <a:rPr lang="en-US" sz="1200" dirty="0"/>
              <a:t>analysis with R and MATLAB. New York, NY:</a:t>
            </a:r>
          </a:p>
          <a:p>
            <a:r>
              <a:rPr lang="en-US" sz="1200" dirty="0"/>
              <a:t>Springer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Embling</a:t>
            </a:r>
            <a:r>
              <a:rPr lang="en-US" sz="1200" dirty="0"/>
              <a:t> CB, </a:t>
            </a:r>
            <a:r>
              <a:rPr lang="en-US" sz="1200" dirty="0" smtClean="0"/>
              <a:t>et al. 2012. J</a:t>
            </a:r>
            <a:r>
              <a:rPr lang="en-US" sz="1200" dirty="0"/>
              <a:t>. Appl. Ecol. </a:t>
            </a:r>
            <a:r>
              <a:rPr lang="en-US" sz="1200" dirty="0" smtClean="0"/>
              <a:t>49, </a:t>
            </a:r>
            <a:r>
              <a:rPr lang="hr-HR" sz="1200" dirty="0" smtClean="0"/>
              <a:t>481</a:t>
            </a:r>
            <a:r>
              <a:rPr lang="hr-HR" sz="1200" dirty="0"/>
              <a:t>–492.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835114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685800" y="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/>
              <a:t>Functional PCA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8382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Code &amp; sample data for FPCA available on PTRSB special issue</a:t>
            </a:r>
          </a:p>
          <a:p>
            <a:endParaRPr lang="en-US" sz="2000" dirty="0" smtClean="0"/>
          </a:p>
          <a:p>
            <a:r>
              <a:rPr lang="en-US" sz="2000" dirty="0" smtClean="0"/>
              <a:t>Email corresponding author or myself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9144000" cy="4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3348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Study Area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6858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4-22 at 9.37.4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7"/>
          <a:stretch/>
        </p:blipFill>
        <p:spPr>
          <a:xfrm>
            <a:off x="-152400" y="4191000"/>
            <a:ext cx="3505200" cy="1903665"/>
          </a:xfrm>
          <a:prstGeom prst="rect">
            <a:avLst/>
          </a:prstGeom>
        </p:spPr>
      </p:pic>
      <p:pic>
        <p:nvPicPr>
          <p:cNvPr id="8" name="Picture 7" descr="IMG_713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9306"/>
          <a:stretch/>
        </p:blipFill>
        <p:spPr>
          <a:xfrm>
            <a:off x="152400" y="1219200"/>
            <a:ext cx="2850356" cy="205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768488"/>
            <a:ext cx="58674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Idaho,  1998 – 2011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Thirteen Game Management Units (GMU’s) spanning a wide geographic gradient of 160,000km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Annual variation in population dynamics driven by overwinter fawn survival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2,315 mule deer fawns captured in late Fall/Early </a:t>
            </a:r>
            <a:r>
              <a:rPr lang="en-US" sz="2400" dirty="0" smtClean="0"/>
              <a:t>Winter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MODIS NDVI, EVI, Snow cover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PRISM weather data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371717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FPCA &amp; NDVI Typology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6858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5-04-22 at 9.38.3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4"/>
          <a:stretch/>
        </p:blipFill>
        <p:spPr>
          <a:xfrm>
            <a:off x="838200" y="706524"/>
            <a:ext cx="7239000" cy="61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104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4-22 at 9.37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1999"/>
            <a:ext cx="6781800" cy="6179555"/>
          </a:xfrm>
          <a:prstGeom prst="rect">
            <a:avLst/>
          </a:prstGeom>
        </p:spPr>
      </p:pic>
      <p:pic>
        <p:nvPicPr>
          <p:cNvPr id="8" name="Picture 7" descr="IMG_71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9306"/>
          <a:stretch/>
        </p:blipFill>
        <p:spPr>
          <a:xfrm>
            <a:off x="152400" y="838200"/>
            <a:ext cx="2590800" cy="18700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371600" y="0"/>
            <a:ext cx="6238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/>
              <a:t>Mule Deer &amp; Global Change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Overwinter Survival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6858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7592" b="1"/>
          <a:stretch/>
        </p:blipFill>
        <p:spPr>
          <a:xfrm>
            <a:off x="0" y="1219200"/>
            <a:ext cx="914956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6763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Summary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60259"/>
            <a:ext cx="5411131" cy="60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96275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Roe Deer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:\Exogroups\HebLab\WibkePeters\PhD\Thesis_Analyses\Migration\Writing\Figures\SAmapCh2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657600" cy="494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emmina di capriol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41162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8397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Mule Deer &amp; Global Change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19400" y="1219200"/>
            <a:ext cx="5943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FPCA an important advance in how to extract information from the entire NDVI curve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Identified regions in which FALL  versus SPRING phenology was the primary driver of overwinter survival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AREAS and SEASONS with the greatest temporal variance in phenology drove overwinter survival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</p:txBody>
      </p:sp>
      <p:pic>
        <p:nvPicPr>
          <p:cNvPr id="12" name="Picture 11" descr="IMG_71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447800"/>
            <a:ext cx="1946558" cy="2971800"/>
          </a:xfrm>
          <a:prstGeom prst="rect">
            <a:avLst/>
          </a:prstGeom>
        </p:spPr>
      </p:pic>
      <p:pic>
        <p:nvPicPr>
          <p:cNvPr id="8" name="Picture 7" descr="Dividetrip00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2587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ircular Arrow 20"/>
          <p:cNvSpPr/>
          <p:nvPr/>
        </p:nvSpPr>
        <p:spPr>
          <a:xfrm rot="8655452">
            <a:off x="1294142" y="251031"/>
            <a:ext cx="6470090" cy="6470090"/>
          </a:xfrm>
          <a:prstGeom prst="circularArrow">
            <a:avLst>
              <a:gd name="adj1" fmla="val 5544"/>
              <a:gd name="adj2" fmla="val 330680"/>
              <a:gd name="adj3" fmla="val 14148696"/>
              <a:gd name="adj4" fmla="val 4372266"/>
              <a:gd name="adj5" fmla="val 5757"/>
            </a:avLst>
          </a:prstGeom>
          <a:solidFill>
            <a:schemeClr val="bg1"/>
          </a:solidFill>
          <a:ln w="19050" cmpd="sng">
            <a:solidFill>
              <a:srgbClr val="000000"/>
            </a:solidFill>
            <a:prstDash val="dash"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ircular Arrow 24"/>
          <p:cNvSpPr/>
          <p:nvPr/>
        </p:nvSpPr>
        <p:spPr>
          <a:xfrm rot="19040394">
            <a:off x="1261019" y="474776"/>
            <a:ext cx="6470090" cy="6470090"/>
          </a:xfrm>
          <a:prstGeom prst="circularArrow">
            <a:avLst>
              <a:gd name="adj1" fmla="val 5544"/>
              <a:gd name="adj2" fmla="val 330680"/>
              <a:gd name="adj3" fmla="val 14148696"/>
              <a:gd name="adj4" fmla="val 4014873"/>
              <a:gd name="adj5" fmla="val 5757"/>
            </a:avLst>
          </a:prstGeom>
          <a:solidFill>
            <a:schemeClr val="bg1"/>
          </a:solidFill>
          <a:ln w="19050" cmpd="sng">
            <a:solidFill>
              <a:srgbClr val="000000"/>
            </a:solidFill>
            <a:prstDash val="solid"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"/>
          <p:cNvGrpSpPr/>
          <p:nvPr/>
        </p:nvGrpSpPr>
        <p:grpSpPr>
          <a:xfrm>
            <a:off x="407310" y="25400"/>
            <a:ext cx="8736690" cy="6522252"/>
            <a:chOff x="407310" y="25400"/>
            <a:chExt cx="8736690" cy="652225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399000094"/>
                </p:ext>
              </p:extLst>
            </p:nvPr>
          </p:nvGraphicFramePr>
          <p:xfrm>
            <a:off x="407310" y="25400"/>
            <a:ext cx="8736690" cy="65222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2" name="Group 21"/>
            <p:cNvGrpSpPr/>
            <p:nvPr/>
          </p:nvGrpSpPr>
          <p:grpSpPr>
            <a:xfrm>
              <a:off x="3407180" y="99884"/>
              <a:ext cx="2358215" cy="1225514"/>
              <a:chOff x="2801148" y="108324"/>
              <a:chExt cx="2529433" cy="135453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801148" y="108324"/>
                <a:ext cx="2529433" cy="1354532"/>
              </a:xfrm>
              <a:prstGeom prst="roundRect">
                <a:avLst/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>
              <a:xfrm>
                <a:off x="2867271" y="174447"/>
                <a:ext cx="2397187" cy="12222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Harvest Season Setting for year </a:t>
                </a:r>
                <a:r>
                  <a:rPr lang="en-US" sz="2000" i="1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t+1 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(Jan 1)</a:t>
                </a:r>
                <a:endParaRPr lang="en-US" sz="2000" kern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48237" y="1477798"/>
              <a:ext cx="2358215" cy="1225514"/>
              <a:chOff x="2801148" y="108324"/>
              <a:chExt cx="2529433" cy="1354532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801148" y="108324"/>
                <a:ext cx="2529433" cy="1354532"/>
              </a:xfrm>
              <a:prstGeom prst="roundRect">
                <a:avLst/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2867271" y="174447"/>
                <a:ext cx="2397187" cy="12222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Winter in year</a:t>
                </a:r>
                <a:r>
                  <a:rPr lang="en-US" sz="2000" i="1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 t 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(Nov - Dec)</a:t>
                </a:r>
                <a:endParaRPr lang="en-US" sz="2000" i="1" kern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19904" y="4072798"/>
              <a:ext cx="2358215" cy="1225514"/>
              <a:chOff x="2801148" y="108324"/>
              <a:chExt cx="2529433" cy="135453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801148" y="108324"/>
                <a:ext cx="2529433" cy="1354532"/>
              </a:xfrm>
              <a:prstGeom prst="roundRect">
                <a:avLst/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2867271" y="145943"/>
                <a:ext cx="2397187" cy="12222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Fall senescence in year</a:t>
                </a:r>
                <a:r>
                  <a:rPr lang="en-US" sz="2000" i="1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 t 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(Sept</a:t>
                </a:r>
                <a:r>
                  <a:rPr lang="en-US" sz="2000" i="1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)</a:t>
                </a:r>
                <a:endParaRPr lang="en-US" sz="2000" i="1" kern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695614" y="4799512"/>
              <a:ext cx="2358215" cy="1225514"/>
              <a:chOff x="2801148" y="108324"/>
              <a:chExt cx="2529433" cy="135453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801148" y="108324"/>
                <a:ext cx="2529433" cy="1354532"/>
              </a:xfrm>
              <a:prstGeom prst="roundRect">
                <a:avLst/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2867271" y="174447"/>
                <a:ext cx="2397187" cy="12222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Fawn birth and spring green up in year </a:t>
                </a:r>
                <a:r>
                  <a:rPr lang="en-US" sz="2000" i="1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</a:t>
                </a:r>
                <a:endParaRPr lang="en-US" sz="2000" i="1" kern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352073" y="2907109"/>
              <a:ext cx="2358215" cy="1225514"/>
              <a:chOff x="2801148" y="108324"/>
              <a:chExt cx="2529433" cy="1354532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801148" y="108324"/>
                <a:ext cx="2529433" cy="1354532"/>
              </a:xfrm>
              <a:prstGeom prst="roundRect">
                <a:avLst/>
              </a:prstGeom>
              <a:solidFill>
                <a:srgbClr val="F2F2F2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ounded Rectangle 4"/>
              <p:cNvSpPr/>
              <p:nvPr/>
            </p:nvSpPr>
            <p:spPr>
              <a:xfrm>
                <a:off x="2867271" y="174447"/>
                <a:ext cx="2397187" cy="12222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Recruitment into year </a:t>
                </a:r>
                <a:r>
                  <a:rPr lang="en-US" sz="2000" i="1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t+1 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(May)</a:t>
                </a:r>
                <a:endParaRPr lang="en-US" sz="2000" i="1" kern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301683" y="5474998"/>
              <a:ext cx="23495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Summer </a:t>
              </a:r>
            </a:p>
            <a:p>
              <a:pPr algn="ctr"/>
              <a:r>
                <a:rPr lang="en-US" sz="2000" dirty="0" smtClean="0">
                  <a:latin typeface="Arial"/>
                  <a:cs typeface="Arial"/>
                </a:rPr>
                <a:t>(neonate survival)</a:t>
              </a:r>
              <a:endParaRPr lang="en-US" sz="2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27570" y="1528797"/>
              <a:ext cx="16191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Overwinter survival</a:t>
              </a:r>
              <a:endParaRPr lang="en-US" sz="2000" dirty="0"/>
            </a:p>
          </p:txBody>
        </p:sp>
      </p:grpSp>
      <p:sp>
        <p:nvSpPr>
          <p:cNvPr id="3" name="Right Arrow 2"/>
          <p:cNvSpPr/>
          <p:nvPr/>
        </p:nvSpPr>
        <p:spPr bwMode="auto">
          <a:xfrm rot="12490794">
            <a:off x="7905047" y="4240901"/>
            <a:ext cx="978408" cy="484632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7733422">
            <a:off x="-6688950" y="-2363441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8006296">
            <a:off x="884588" y="5407841"/>
            <a:ext cx="978408" cy="484632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0960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Remote Sensing Data (NDVI, PCA1)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12467" y="618626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Remote Sensing Data (NDVI, PCA2)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8416680">
            <a:off x="285046" y="2793100"/>
            <a:ext cx="978408" cy="484632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33" y="34290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MODIS Snow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6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Population Dynamics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5200"/>
            <a:ext cx="9144000" cy="49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75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Population Dynamics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D15_plo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5638800" cy="5638800"/>
          </a:xfrm>
          <a:prstGeom prst="rect">
            <a:avLst/>
          </a:prstGeom>
        </p:spPr>
      </p:pic>
      <p:pic>
        <p:nvPicPr>
          <p:cNvPr id="8" name="Picture 7" descr="IMG_713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447800"/>
            <a:ext cx="194655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082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Population Dynamics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D15_plot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5943600" cy="5943600"/>
          </a:xfrm>
          <a:prstGeom prst="rect">
            <a:avLst/>
          </a:prstGeom>
        </p:spPr>
      </p:pic>
      <p:pic>
        <p:nvPicPr>
          <p:cNvPr id="8" name="Picture 7" descr="IMG_713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676400"/>
            <a:ext cx="194655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082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Mule Deer Population Dynamics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MD15_plo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5867400" cy="5867400"/>
          </a:xfrm>
          <a:prstGeom prst="rect">
            <a:avLst/>
          </a:prstGeom>
        </p:spPr>
      </p:pic>
      <p:pic>
        <p:nvPicPr>
          <p:cNvPr id="10" name="Picture 9" descr="IMG_713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447800"/>
            <a:ext cx="194655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83170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Mule Deer Population Dynamics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4600" y="1219200"/>
            <a:ext cx="62484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Bayesian Integrated Population Models build off state-space time-series models we developed for elk and caribou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Allow prediction in time and space with missing data (e.g., some units only have N, some </a:t>
            </a:r>
            <a:r>
              <a:rPr lang="en-US" sz="2400" dirty="0" err="1" smtClean="0"/>
              <a:t>fawn:doe</a:t>
            </a:r>
            <a:r>
              <a:rPr lang="en-US" sz="2400" dirty="0" smtClean="0"/>
              <a:t> ratio,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Provide a framework for wildlife managers to incorporate effects of variation in climate (PRISM) and NDVI (MODIS) on population management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9" name="Picture 8" descr="IMG_71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447800"/>
            <a:ext cx="1946558" cy="2971800"/>
          </a:xfrm>
          <a:prstGeom prst="rect">
            <a:avLst/>
          </a:prstGeom>
        </p:spPr>
      </p:pic>
      <p:pic>
        <p:nvPicPr>
          <p:cNvPr id="10" name="Picture 9" descr="Dividetrip00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468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266885"/>
            <a:ext cx="617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Collect adult female elk survival and calf recruitment data across the Northwestern USA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Western Elk Research Collaborative (WERC)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ID, MT, WY, OR, CO, WA, UT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4. USGS – Coop unit funding key</a:t>
            </a:r>
          </a:p>
          <a:p>
            <a:endParaRPr lang="en-US" sz="2400" dirty="0"/>
          </a:p>
          <a:p>
            <a:r>
              <a:rPr lang="en-US" sz="2400" dirty="0" smtClean="0"/>
              <a:t>5. </a:t>
            </a:r>
            <a:r>
              <a:rPr lang="en-US" sz="2400" dirty="0"/>
              <a:t>Across our 45 study populations, we had data from </a:t>
            </a:r>
            <a:r>
              <a:rPr lang="en-US" sz="2400" dirty="0" smtClean="0"/>
              <a:t>2746</a:t>
            </a:r>
            <a:r>
              <a:rPr lang="en-US" sz="2400" dirty="0"/>
              <a:t> </a:t>
            </a:r>
            <a:r>
              <a:rPr lang="en-US" sz="2400" dirty="0" smtClean="0"/>
              <a:t>individual </a:t>
            </a:r>
            <a:r>
              <a:rPr lang="en-US" sz="2400" dirty="0"/>
              <a:t>adult female elk representing 9409 elk-</a:t>
            </a:r>
            <a:r>
              <a:rPr lang="en-US" sz="2400" dirty="0" smtClean="0"/>
              <a:t>years, with </a:t>
            </a:r>
            <a:endParaRPr lang="en-US" sz="2400" dirty="0"/>
          </a:p>
          <a:p>
            <a:r>
              <a:rPr lang="en-US" sz="2400" dirty="0" smtClean="0"/>
              <a:t>1058 </a:t>
            </a:r>
            <a:r>
              <a:rPr lang="en-US" sz="2400" dirty="0"/>
              <a:t>mortalities.</a:t>
            </a:r>
            <a:endParaRPr lang="en-US" sz="2400" dirty="0" smtClean="0"/>
          </a:p>
        </p:txBody>
      </p:sp>
      <p:pic>
        <p:nvPicPr>
          <p:cNvPr id="8" name="Picture 7" descr="fescue_photogra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47644"/>
            <a:ext cx="1820337" cy="30769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295400"/>
            <a:ext cx="78613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3927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762000"/>
            <a:ext cx="69888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51500"/>
            <a:ext cx="4635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59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Global population dynamics and climate change: Comparing species-level impacts 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(two contrasting)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large mammals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15240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2362200" y="1905000"/>
            <a:ext cx="6542088" cy="52014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231775" indent="-231775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Question: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does climatic influence vary across a species’ range and globally after accounting for biotic interactions?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Approach: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Global Population Dynamics Approach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(Post et al. 2009, Bioscience)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1085850" lvl="1" indent="-342900">
              <a:buFont typeface="Arial" pitchFamily="34" charset="0"/>
              <a:buChar char="•"/>
              <a:defRPr/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Methods: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Niche Modeling with climate,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landuse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fire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Population dynamics models using time series models with climate , vegetation indices, biotic interactions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Link population and niche models at species range scale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http://www.clubs.psu.edu/up/concertchoir/PSU_S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096000"/>
            <a:ext cx="11083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867400"/>
            <a:ext cx="87480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2006_D_08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1981200" cy="142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lkVarleyYNP.jpg"/>
          <p:cNvPicPr/>
          <p:nvPr/>
        </p:nvPicPr>
        <p:blipFill>
          <a:blip r:embed="rId6" cstate="print"/>
          <a:srcRect t="24903" b="9728"/>
          <a:stretch>
            <a:fillRect/>
          </a:stretch>
        </p:blipFill>
        <p:spPr>
          <a:xfrm>
            <a:off x="0" y="4038600"/>
            <a:ext cx="1895475" cy="1400175"/>
          </a:xfrm>
          <a:prstGeom prst="rect">
            <a:avLst/>
          </a:prstGeom>
        </p:spPr>
      </p:pic>
      <p:pic>
        <p:nvPicPr>
          <p:cNvPr id="4" name="Picture 3" descr="UM Main Logo Maro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" y="6337301"/>
            <a:ext cx="2666999" cy="5050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266885"/>
            <a:ext cx="61722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Adult female elk survival does not vary that much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Relatively insensitive to variation in summer growing season conditions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Much more sensitive to variation in winter climatic conditions. 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Wolf X Winter severity interaction.</a:t>
            </a:r>
          </a:p>
        </p:txBody>
      </p:sp>
      <p:pic>
        <p:nvPicPr>
          <p:cNvPr id="8" name="Picture 7" descr="fescue_photogra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1820337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976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266885"/>
            <a:ext cx="61722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Juvenile recruitment key to ungulate population dynamics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WERC lead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Calf:cow</a:t>
            </a:r>
            <a:r>
              <a:rPr lang="en-US" sz="2800" dirty="0" smtClean="0"/>
              <a:t> ratio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23 years 1989 - 2012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101 elk management units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1,512 unit-years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4. Climate (PRISM) and NDVI (growing season conditions) </a:t>
            </a:r>
          </a:p>
          <a:p>
            <a:pPr marL="914400" lvl="1" indent="-457200">
              <a:buFontTx/>
              <a:buChar char="-"/>
            </a:pPr>
            <a:endParaRPr lang="en-US" sz="2800" dirty="0" smtClean="0"/>
          </a:p>
        </p:txBody>
      </p:sp>
      <p:pic>
        <p:nvPicPr>
          <p:cNvPr id="8" name="Picture 7" descr="fescue_photogra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1820337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772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7010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438400" y="54864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Lukacs</a:t>
            </a:r>
            <a:r>
              <a:rPr lang="en-US" dirty="0" smtClean="0"/>
              <a:t> et al. (2015) In Review, J. Applied Ecology</a:t>
            </a:r>
            <a:endParaRPr lang="en-US" dirty="0"/>
          </a:p>
        </p:txBody>
      </p:sp>
      <p:pic>
        <p:nvPicPr>
          <p:cNvPr id="5" name="Picture 4" descr="fescue_photograp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1820337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068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066800"/>
            <a:ext cx="6781800" cy="5638800"/>
          </a:xfrm>
          <a:prstGeom prst="rect">
            <a:avLst/>
          </a:prstGeom>
        </p:spPr>
      </p:pic>
      <p:pic>
        <p:nvPicPr>
          <p:cNvPr id="9" name="Picture 8" descr="fescue_photograp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1820337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1918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pic>
        <p:nvPicPr>
          <p:cNvPr id="9" name="Picture 8" descr="fescue_photogra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1820337" cy="307695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6"/>
          <a:srcRect b="48743"/>
          <a:stretch/>
        </p:blipFill>
        <p:spPr>
          <a:xfrm>
            <a:off x="2133600" y="923290"/>
            <a:ext cx="6705600" cy="46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563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Elk Population Dynamics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kVarleyYNP.jpg"/>
          <p:cNvPicPr/>
          <p:nvPr/>
        </p:nvPicPr>
        <p:blipFill>
          <a:blip r:embed="rId4" cstate="print"/>
          <a:srcRect t="24903" b="9728"/>
          <a:stretch>
            <a:fillRect/>
          </a:stretch>
        </p:blipFill>
        <p:spPr>
          <a:xfrm>
            <a:off x="152400" y="1371600"/>
            <a:ext cx="1895475" cy="140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266885"/>
            <a:ext cx="6172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Juvenile recruitment MUCH more sensitive to variation in:</a:t>
            </a:r>
          </a:p>
          <a:p>
            <a:pPr marL="971550" lvl="1" indent="-514350">
              <a:buAutoNum type="alphaLcPeriod"/>
            </a:pPr>
            <a:r>
              <a:rPr lang="en-US" sz="2400" dirty="0" smtClean="0"/>
              <a:t>Climate (winter severity and summer precipitation) </a:t>
            </a:r>
          </a:p>
          <a:p>
            <a:pPr marL="971550" lvl="1" indent="-514350">
              <a:buAutoNum type="alphaLcPeriod"/>
            </a:pPr>
            <a:endParaRPr lang="en-US" sz="2400" dirty="0" smtClean="0"/>
          </a:p>
          <a:p>
            <a:pPr marL="971550" lvl="1" indent="-514350">
              <a:buAutoNum type="alphaLcPeriod"/>
            </a:pPr>
            <a:r>
              <a:rPr lang="en-US" sz="2400" dirty="0" smtClean="0"/>
              <a:t>NDVI measures of forage biomass and variation</a:t>
            </a:r>
          </a:p>
          <a:p>
            <a:pPr marL="971550" lvl="1" indent="-514350">
              <a:buAutoNum type="alphaLcPeriod"/>
            </a:pPr>
            <a:endParaRPr lang="en-US" sz="2400" dirty="0" smtClean="0"/>
          </a:p>
          <a:p>
            <a:pPr marL="971550" lvl="1" indent="-514350">
              <a:buAutoNum type="alphaLcPeriod"/>
            </a:pPr>
            <a:r>
              <a:rPr lang="en-US" sz="2400" dirty="0" smtClean="0"/>
              <a:t>Effects varied geographically across range of elk </a:t>
            </a:r>
          </a:p>
          <a:p>
            <a:pPr marL="971550" lvl="1" indent="-514350">
              <a:buAutoNum type="alphaLcPeriod"/>
            </a:pPr>
            <a:endParaRPr lang="en-US" sz="2400" dirty="0"/>
          </a:p>
          <a:p>
            <a:pPr marL="971550" lvl="1" indent="-514350">
              <a:buAutoNum type="alphaLcPeriod"/>
            </a:pPr>
            <a:r>
              <a:rPr lang="en-US" sz="2400" dirty="0" smtClean="0"/>
              <a:t>Next steps IPM for elk </a:t>
            </a:r>
          </a:p>
          <a:p>
            <a:pPr marL="914400" lvl="1" indent="-457200">
              <a:buFontTx/>
              <a:buChar char="-"/>
            </a:pPr>
            <a:endParaRPr lang="en-US" sz="2400" dirty="0" smtClean="0"/>
          </a:p>
        </p:txBody>
      </p:sp>
      <p:pic>
        <p:nvPicPr>
          <p:cNvPr id="8" name="Picture 97" descr="R:\Exogroups\HebLab\SharedPhotos\Ungulates\elk\bulle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3124200"/>
            <a:ext cx="18470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ividetrip006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085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Summary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1225690"/>
            <a:ext cx="632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Large mammal time-series data is challenging to link mechanistically to climate drivers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e.g. caribou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Birds?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State wildlife agencies often collect higher quality data than N, yielding more ‘mechanistic’ insights into abiotic/biotic drivers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Final results to come! </a:t>
            </a:r>
            <a:endParaRPr lang="en-US" sz="2400" dirty="0"/>
          </a:p>
          <a:p>
            <a:pPr lvl="1"/>
            <a:r>
              <a:rPr lang="en-US" sz="2400" dirty="0" smtClean="0"/>
              <a:t>- NDVI – forage quality from Idaho to Greenland</a:t>
            </a:r>
            <a:endParaRPr lang="en-US" sz="2400" dirty="0"/>
          </a:p>
        </p:txBody>
      </p:sp>
      <p:pic>
        <p:nvPicPr>
          <p:cNvPr id="7" name="Picture 6" descr="IMG_71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0000" r="48261"/>
          <a:stretch/>
        </p:blipFill>
        <p:spPr>
          <a:xfrm>
            <a:off x="152400" y="1447800"/>
            <a:ext cx="1946558" cy="2971800"/>
          </a:xfrm>
          <a:prstGeom prst="rect">
            <a:avLst/>
          </a:prstGeom>
        </p:spPr>
      </p:pic>
      <p:pic>
        <p:nvPicPr>
          <p:cNvPr id="8" name="Picture 7" descr="Dividetrip00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6672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Publications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57200"/>
            <a:ext cx="8763000" cy="618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Ahrestani</a:t>
            </a:r>
            <a:r>
              <a:rPr lang="en-US" sz="900" dirty="0"/>
              <a:t>, F. S., W. K. Smith, M. Hebblewhite, S. W. Running, and E. Post. 2015. Density dependence and population stability at the species distribution scale. </a:t>
            </a:r>
            <a:r>
              <a:rPr lang="en-US" sz="900" dirty="0" err="1"/>
              <a:t>Oikos</a:t>
            </a:r>
            <a:r>
              <a:rPr lang="en-US" sz="900" dirty="0"/>
              <a:t> </a:t>
            </a:r>
            <a:r>
              <a:rPr lang="en-US" sz="900" b="1" dirty="0"/>
              <a:t>In Revision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Ahrestani</a:t>
            </a:r>
            <a:r>
              <a:rPr lang="en-US" sz="900" dirty="0"/>
              <a:t>, F. S., P. S. Jorgenson, M. Hebblewhite, and E. Post. 2015. Temporal trends in the scale of spatial autocorrelation – A new frontier in monitoring population response to regional-level environmental change. </a:t>
            </a:r>
            <a:r>
              <a:rPr lang="en-US" sz="900" dirty="0" err="1"/>
              <a:t>Ecography</a:t>
            </a:r>
            <a:r>
              <a:rPr lang="en-US" sz="900" dirty="0"/>
              <a:t> </a:t>
            </a:r>
            <a:r>
              <a:rPr lang="en-US" sz="900" b="1" dirty="0"/>
              <a:t>In Review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Ahrestani</a:t>
            </a:r>
            <a:r>
              <a:rPr lang="en-US" sz="900" dirty="0"/>
              <a:t>, F. S., M. Hebblewhite, and E. S. Post. 2013. The importance of observation versus process error in analyses of global ungulate populations. Scientific Reports </a:t>
            </a:r>
            <a:r>
              <a:rPr lang="en-US" sz="900" b="1" dirty="0"/>
              <a:t>3</a:t>
            </a:r>
            <a:r>
              <a:rPr lang="en-US" sz="900" dirty="0"/>
              <a:t>:03125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Hurley, M. A., M. Hebblewhite, J. M. Gaillard, S. Dray, K. A. Taylor, W. K. Smith, P. </a:t>
            </a:r>
            <a:r>
              <a:rPr lang="en-US" sz="900" dirty="0" err="1"/>
              <a:t>Zager</a:t>
            </a:r>
            <a:r>
              <a:rPr lang="en-US" sz="900" dirty="0"/>
              <a:t>, and C. </a:t>
            </a:r>
            <a:r>
              <a:rPr lang="en-US" sz="900" dirty="0" err="1"/>
              <a:t>Bonenfant</a:t>
            </a:r>
            <a:r>
              <a:rPr lang="en-US" sz="900" dirty="0"/>
              <a:t>. 2014. Functional analysis of Normalized Difference Vegetation Index curves reveals overwinter mule deer survival is driven by both spring and autumn phenology. </a:t>
            </a:r>
            <a:r>
              <a:rPr lang="en-US" sz="900" dirty="0" err="1"/>
              <a:t>Philos</a:t>
            </a:r>
            <a:r>
              <a:rPr lang="en-US" sz="900" dirty="0"/>
              <a:t> Trans R </a:t>
            </a:r>
            <a:r>
              <a:rPr lang="en-US" sz="900" dirty="0" err="1"/>
              <a:t>Soc</a:t>
            </a:r>
            <a:r>
              <a:rPr lang="en-US" sz="900" dirty="0"/>
              <a:t> </a:t>
            </a:r>
            <a:r>
              <a:rPr lang="en-US" sz="900" dirty="0" err="1"/>
              <a:t>Lond</a:t>
            </a:r>
            <a:r>
              <a:rPr lang="en-US" sz="900" dirty="0"/>
              <a:t> B </a:t>
            </a:r>
            <a:r>
              <a:rPr lang="en-US" sz="900" dirty="0" err="1"/>
              <a:t>Biol</a:t>
            </a:r>
            <a:r>
              <a:rPr lang="en-US" sz="900" dirty="0"/>
              <a:t> </a:t>
            </a:r>
            <a:r>
              <a:rPr lang="en-US" sz="900" dirty="0" err="1"/>
              <a:t>Sci</a:t>
            </a:r>
            <a:r>
              <a:rPr lang="en-US" sz="900" dirty="0"/>
              <a:t> </a:t>
            </a:r>
            <a:r>
              <a:rPr lang="en-US" sz="900" b="1" dirty="0"/>
              <a:t>369</a:t>
            </a:r>
            <a:r>
              <a:rPr lang="en-US" sz="900" dirty="0"/>
              <a:t>:20130196.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Brodie</a:t>
            </a:r>
            <a:r>
              <a:rPr lang="en-US" sz="900" dirty="0"/>
              <a:t>, J., H. E. Johnson, M. S. Mitchell, P. </a:t>
            </a:r>
            <a:r>
              <a:rPr lang="en-US" sz="900" dirty="0" err="1"/>
              <a:t>Zager</a:t>
            </a:r>
            <a:r>
              <a:rPr lang="en-US" sz="900" dirty="0"/>
              <a:t>, K. M. </a:t>
            </a:r>
            <a:r>
              <a:rPr lang="en-US" sz="900" dirty="0" err="1"/>
              <a:t>Proffitt</a:t>
            </a:r>
            <a:r>
              <a:rPr lang="en-US" sz="900" dirty="0"/>
              <a:t>, M. Hebblewhite, M. Kauffman, B. Johnson, J. </a:t>
            </a:r>
            <a:r>
              <a:rPr lang="en-US" sz="900" dirty="0" err="1"/>
              <a:t>Bissonette</a:t>
            </a:r>
            <a:r>
              <a:rPr lang="en-US" sz="900" dirty="0"/>
              <a:t>, C. Bishop, J. A. </a:t>
            </a:r>
            <a:r>
              <a:rPr lang="en-US" sz="900" dirty="0" err="1"/>
              <a:t>Gude</a:t>
            </a:r>
            <a:r>
              <a:rPr lang="en-US" sz="900" dirty="0"/>
              <a:t>, J. Herbert, K. Hersey, M. Hurley, P. </a:t>
            </a:r>
            <a:r>
              <a:rPr lang="en-US" sz="900" dirty="0" err="1"/>
              <a:t>Lukacs</a:t>
            </a:r>
            <a:r>
              <a:rPr lang="en-US" sz="900" dirty="0"/>
              <a:t>, S. </a:t>
            </a:r>
            <a:r>
              <a:rPr lang="en-US" sz="900" dirty="0" err="1"/>
              <a:t>McCorquodale</a:t>
            </a:r>
            <a:r>
              <a:rPr lang="en-US" sz="900" dirty="0"/>
              <a:t>, E. McIntire, J. Nowak, D. W. Smith, and P. J. White. 2013. Relative influence of human harvest, carnivores and weather on adult female elk survival across western North America. Journal of Applied Ecology </a:t>
            </a:r>
            <a:r>
              <a:rPr lang="en-US" sz="900" b="1" dirty="0"/>
              <a:t>50</a:t>
            </a:r>
            <a:r>
              <a:rPr lang="en-US" sz="900" dirty="0"/>
              <a:t>:295-305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Peters, W., M. Hebblewhite, N. J. DeCesare, F. </a:t>
            </a:r>
            <a:r>
              <a:rPr lang="en-US" sz="900" dirty="0" err="1"/>
              <a:t>Cagnacci</a:t>
            </a:r>
            <a:r>
              <a:rPr lang="en-US" sz="900" dirty="0"/>
              <a:t>, and M. </a:t>
            </a:r>
            <a:r>
              <a:rPr lang="en-US" sz="900" dirty="0" err="1"/>
              <a:t>Musiani</a:t>
            </a:r>
            <a:r>
              <a:rPr lang="en-US" sz="900" dirty="0"/>
              <a:t>. 2012. Resource separation analysis with moose indicates threats to caribou in human altered landscapes. </a:t>
            </a:r>
            <a:r>
              <a:rPr lang="en-US" sz="900" dirty="0" err="1"/>
              <a:t>Ecography</a:t>
            </a:r>
            <a:r>
              <a:rPr lang="en-US" sz="900" dirty="0"/>
              <a:t> </a:t>
            </a:r>
            <a:r>
              <a:rPr lang="en-US" sz="900" b="1" dirty="0"/>
              <a:t>35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Ramler</a:t>
            </a:r>
            <a:r>
              <a:rPr lang="en-US" sz="900" dirty="0"/>
              <a:t>, J. P., M. Hebblewhite, D. </a:t>
            </a:r>
            <a:r>
              <a:rPr lang="en-US" sz="900" dirty="0" err="1"/>
              <a:t>Kellenberg</a:t>
            </a:r>
            <a:r>
              <a:rPr lang="en-US" sz="900" dirty="0"/>
              <a:t>, and C. </a:t>
            </a:r>
            <a:r>
              <a:rPr lang="en-US" sz="900" dirty="0" err="1"/>
              <a:t>Sime</a:t>
            </a:r>
            <a:r>
              <a:rPr lang="en-US" sz="900" dirty="0"/>
              <a:t>. 2014. Crying Wolf? A Spatial Analysis of Wolf Location and Depredations on Calf Weight. American Journal of Agricultural Economics </a:t>
            </a:r>
            <a:r>
              <a:rPr lang="en-US" sz="900" b="1" dirty="0"/>
              <a:t>96</a:t>
            </a:r>
            <a:r>
              <a:rPr lang="en-US" sz="900" dirty="0"/>
              <a:t>:631-656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Brodie</a:t>
            </a:r>
            <a:r>
              <a:rPr lang="en-US" sz="900" dirty="0"/>
              <a:t>, J., A. Giordano, B. G. Dickson, M. Hebblewhite, H. Bernard, J. </a:t>
            </a:r>
            <a:r>
              <a:rPr lang="en-US" sz="900" dirty="0" err="1"/>
              <a:t>Mohd-Azlan</a:t>
            </a:r>
            <a:r>
              <a:rPr lang="en-US" sz="900" dirty="0"/>
              <a:t>, J. Anderson, and L. </a:t>
            </a:r>
            <a:r>
              <a:rPr lang="en-US" sz="900" dirty="0" err="1"/>
              <a:t>Ambu</a:t>
            </a:r>
            <a:r>
              <a:rPr lang="en-US" sz="900" dirty="0"/>
              <a:t>. 2014. Evaluating multispecies landscape connectivity in a threatened tropical community. Conservation Biology </a:t>
            </a:r>
            <a:r>
              <a:rPr lang="en-US" sz="900" b="1" dirty="0"/>
              <a:t>29</a:t>
            </a:r>
            <a:r>
              <a:rPr lang="en-US" sz="900" dirty="0"/>
              <a:t>:122- 132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Post, E. S., E. Bhatt, C. </a:t>
            </a:r>
            <a:r>
              <a:rPr lang="en-US" sz="900" dirty="0" err="1"/>
              <a:t>Bitz</a:t>
            </a:r>
            <a:r>
              <a:rPr lang="en-US" sz="900" dirty="0"/>
              <a:t>, J. </a:t>
            </a:r>
            <a:r>
              <a:rPr lang="en-US" sz="900" dirty="0" err="1"/>
              <a:t>Brodie</a:t>
            </a:r>
            <a:r>
              <a:rPr lang="en-US" sz="900" dirty="0"/>
              <a:t>, T. L. Fulton, M. Hebblewhite, J. </a:t>
            </a:r>
            <a:r>
              <a:rPr lang="en-US" sz="900" dirty="0" err="1"/>
              <a:t>Kerby</a:t>
            </a:r>
            <a:r>
              <a:rPr lang="en-US" sz="900" dirty="0"/>
              <a:t>, S. </a:t>
            </a:r>
            <a:r>
              <a:rPr lang="en-US" sz="900" dirty="0" err="1"/>
              <a:t>Kutz</a:t>
            </a:r>
            <a:r>
              <a:rPr lang="en-US" sz="900" dirty="0"/>
              <a:t>, I. </a:t>
            </a:r>
            <a:r>
              <a:rPr lang="en-US" sz="900" dirty="0" err="1"/>
              <a:t>Stirling</a:t>
            </a:r>
            <a:r>
              <a:rPr lang="en-US" sz="900" dirty="0"/>
              <a:t>, and D. A. Walker. 2013. Sea ice as a driver of ecological responses to climate change in the Arctic. Science </a:t>
            </a:r>
            <a:r>
              <a:rPr lang="en-US" sz="900" b="1" dirty="0"/>
              <a:t>341</a:t>
            </a:r>
            <a:r>
              <a:rPr lang="en-US" sz="900" dirty="0"/>
              <a:t>:519 - 524.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Greene, L., M. Hebblewhite, and T. R. Stephenson. 2012. Short-term vegetation response to wildfire in the eastern Sierra Nevada: implications for recovering an endangered ungulate. Journal of Arid Environments </a:t>
            </a:r>
            <a:r>
              <a:rPr lang="en-US" sz="900" b="1" dirty="0"/>
              <a:t>87</a:t>
            </a:r>
            <a:r>
              <a:rPr lang="en-US" sz="900" dirty="0"/>
              <a:t>:118 - 128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DeCesare, N. J., M. Hebblewhite, D. </a:t>
            </a:r>
            <a:r>
              <a:rPr lang="en-US" sz="900" dirty="0" err="1"/>
              <a:t>Hervieux</a:t>
            </a:r>
            <a:r>
              <a:rPr lang="en-US" sz="900" dirty="0"/>
              <a:t>, M. Bradley, and M. </a:t>
            </a:r>
            <a:r>
              <a:rPr lang="en-US" sz="900" dirty="0" err="1"/>
              <a:t>Musiani</a:t>
            </a:r>
            <a:r>
              <a:rPr lang="en-US" sz="900" dirty="0"/>
              <a:t>. 2014. Linking resource selection and predation risk to a spatially explicit model of habitat quality. Journal of Animal Ecology </a:t>
            </a:r>
            <a:r>
              <a:rPr lang="en-US" sz="900" b="1" dirty="0"/>
              <a:t>83</a:t>
            </a:r>
            <a:r>
              <a:rPr lang="en-US" sz="900" dirty="0"/>
              <a:t>: 343–352.</a:t>
            </a:r>
          </a:p>
          <a:p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Weckworth</a:t>
            </a:r>
            <a:r>
              <a:rPr lang="en-US" sz="900" dirty="0"/>
              <a:t>, B. V., M. </a:t>
            </a:r>
            <a:r>
              <a:rPr lang="en-US" sz="900" dirty="0" err="1"/>
              <a:t>Musiani</a:t>
            </a:r>
            <a:r>
              <a:rPr lang="en-US" sz="900" dirty="0"/>
              <a:t>, N. J. DeCesare, A. </a:t>
            </a:r>
            <a:r>
              <a:rPr lang="en-US" sz="900" dirty="0" err="1"/>
              <a:t>McDevitt</a:t>
            </a:r>
            <a:r>
              <a:rPr lang="en-US" sz="900" dirty="0"/>
              <a:t>, M. Hebblewhite, and S. </a:t>
            </a:r>
            <a:r>
              <a:rPr lang="en-US" sz="900" dirty="0" err="1"/>
              <a:t>Mariani</a:t>
            </a:r>
            <a:r>
              <a:rPr lang="en-US" sz="900" dirty="0"/>
              <a:t>. 2013. Preferred habitat and effective population size drive the landscape genetics of an endangered ungulate. Proceedings of the Royal Society B-Biological Sciences </a:t>
            </a:r>
            <a:r>
              <a:rPr lang="en-US" sz="900" b="1" dirty="0"/>
              <a:t>280</a:t>
            </a:r>
            <a:r>
              <a:rPr lang="en-US" sz="900" dirty="0"/>
              <a:t>:20131756</a:t>
            </a:r>
            <a:r>
              <a:rPr lang="en-US" sz="9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sz="900" dirty="0" err="1"/>
              <a:t>Polfus</a:t>
            </a:r>
            <a:r>
              <a:rPr lang="en-US" sz="900" dirty="0"/>
              <a:t>, J. L., K. </a:t>
            </a:r>
            <a:r>
              <a:rPr lang="en-US" sz="900" dirty="0" err="1"/>
              <a:t>Heinemeyer</a:t>
            </a:r>
            <a:r>
              <a:rPr lang="en-US" sz="900" dirty="0"/>
              <a:t>, M. Hebblewhite, and T. R. T. F. Nation. 2014. Comparing traditional ecological knowledge and western science woodland caribou habitat models. The Journal of Wildlife Management </a:t>
            </a:r>
            <a:r>
              <a:rPr lang="en-US" sz="900" b="1" dirty="0"/>
              <a:t>78</a:t>
            </a:r>
            <a:r>
              <a:rPr lang="en-US" sz="900" dirty="0"/>
              <a:t>:112-121.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Goldberg, J. G., M. Hebblewhite, and J. </a:t>
            </a:r>
            <a:r>
              <a:rPr lang="en-US" sz="900" dirty="0" err="1"/>
              <a:t>Bardsley</a:t>
            </a:r>
            <a:r>
              <a:rPr lang="en-US" sz="900" dirty="0"/>
              <a:t>. 2014. Consequences of a Refuge for the Predator-Prey Dynamics of a Wolf-Elk system in Banff National Park, Alberta, Canada. </a:t>
            </a:r>
            <a:r>
              <a:rPr lang="en-US" sz="900" dirty="0" err="1"/>
              <a:t>PLoS</a:t>
            </a:r>
            <a:r>
              <a:rPr lang="en-US" sz="900" dirty="0"/>
              <a:t> One </a:t>
            </a:r>
            <a:r>
              <a:rPr lang="en-US" sz="900" b="1" dirty="0"/>
              <a:t>9</a:t>
            </a:r>
            <a:r>
              <a:rPr lang="en-US" sz="900" dirty="0"/>
              <a:t>:e91417.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00" dirty="0"/>
              <a:t>Hebblewhite, M. 2013. Consequences of ratio-dependent wolf predation on elk population dynamics. Population Ecology </a:t>
            </a:r>
            <a:r>
              <a:rPr lang="en-US" sz="900" b="1" dirty="0"/>
              <a:t>55</a:t>
            </a:r>
            <a:r>
              <a:rPr lang="en-US" sz="900" dirty="0"/>
              <a:t>:511-522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260004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Outline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7" descr="R:\Exogroups\HebLab\SharedPhotos\Ungulates\elk\bulle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3" y="2667000"/>
            <a:ext cx="1447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2006_D_08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447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981200" y="1206043"/>
            <a:ext cx="7010400" cy="56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Summary of work on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Rangifer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Cervus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dynamics</a:t>
            </a:r>
          </a:p>
          <a:p>
            <a:pPr marL="800100" lvl="1" indent="-342900" eaLnBrk="0" hangingPunct="0">
              <a:buFont typeface="Arial"/>
              <a:buChar char="•"/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Strengths and limitations of time-series of N? </a:t>
            </a:r>
          </a:p>
          <a:p>
            <a:pPr marL="800100" lvl="1" indent="-342900" eaLnBrk="0" hangingPunct="0">
              <a:buFont typeface="Arial"/>
              <a:buChar char="•"/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Mule Deer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Functional PCA of NDVI </a:t>
            </a:r>
          </a:p>
          <a:p>
            <a:pPr eaLnBrk="0" hangingPunct="0"/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 climate</a:t>
            </a:r>
          </a:p>
          <a:p>
            <a:pPr eaLnBrk="0" hangingPunct="0"/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Elk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time-series of survival and </a:t>
            </a:r>
          </a:p>
          <a:p>
            <a:pPr eaLnBrk="0" hangingPunct="0"/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recruitment</a:t>
            </a:r>
          </a:p>
          <a:p>
            <a:pPr eaLnBrk="0" hangingPunct="0"/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Summary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G_700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/>
          <a:stretch/>
        </p:blipFill>
        <p:spPr>
          <a:xfrm>
            <a:off x="0" y="3965294"/>
            <a:ext cx="1503397" cy="1264074"/>
          </a:xfrm>
          <a:prstGeom prst="rect">
            <a:avLst/>
          </a:prstGeom>
        </p:spPr>
      </p:pic>
      <p:pic>
        <p:nvPicPr>
          <p:cNvPr id="9" name="Picture 8" descr="Jim%20American%20Redstar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14103" r="1"/>
          <a:stretch/>
        </p:blipFill>
        <p:spPr>
          <a:xfrm>
            <a:off x="-16933" y="5565494"/>
            <a:ext cx="1475319" cy="12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226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5689" y="833"/>
            <a:ext cx="3375014" cy="504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i="1" dirty="0" err="1" smtClean="0"/>
              <a:t>Cervus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elephas</a:t>
            </a: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67" y="2080378"/>
            <a:ext cx="2280403" cy="2213431"/>
          </a:xfrm>
          <a:prstGeom prst="rect">
            <a:avLst/>
          </a:prstGeom>
        </p:spPr>
      </p:pic>
      <p:pic>
        <p:nvPicPr>
          <p:cNvPr id="7" name="Picture 6" descr="E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1738" cy="1608425"/>
          </a:xfrm>
          <a:prstGeom prst="rect">
            <a:avLst/>
          </a:prstGeom>
        </p:spPr>
      </p:pic>
      <p:pic>
        <p:nvPicPr>
          <p:cNvPr id="2" name="Picture 1" descr="E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521"/>
            <a:ext cx="1871738" cy="160842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2" idx="3"/>
          </p:cNvCxnSpPr>
          <p:nvPr/>
        </p:nvCxnSpPr>
        <p:spPr>
          <a:xfrm flipH="1" flipV="1">
            <a:off x="1871738" y="2521734"/>
            <a:ext cx="1805214" cy="308552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 flipV="1">
            <a:off x="1871738" y="804213"/>
            <a:ext cx="1805214" cy="1893025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" y="3325947"/>
            <a:ext cx="1823355" cy="1566849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16" idx="3"/>
          </p:cNvCxnSpPr>
          <p:nvPr/>
        </p:nvCxnSpPr>
        <p:spPr>
          <a:xfrm flipH="1">
            <a:off x="1871738" y="3737429"/>
            <a:ext cx="2446262" cy="371943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E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797"/>
            <a:ext cx="1871738" cy="1608426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28" idx="3"/>
          </p:cNvCxnSpPr>
          <p:nvPr/>
        </p:nvCxnSpPr>
        <p:spPr>
          <a:xfrm flipH="1">
            <a:off x="1871738" y="3889829"/>
            <a:ext cx="2615595" cy="1807181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E7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82" y="505581"/>
            <a:ext cx="1835710" cy="157479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3580191" y="2080378"/>
            <a:ext cx="181428" cy="907146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E1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83" y="4892797"/>
            <a:ext cx="2058766" cy="1608426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>
            <a:off x="3761619" y="2987524"/>
            <a:ext cx="84668" cy="1905272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E12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04" y="505581"/>
            <a:ext cx="1835710" cy="1574797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endCxn id="65" idx="2"/>
          </p:cNvCxnSpPr>
          <p:nvPr/>
        </p:nvCxnSpPr>
        <p:spPr>
          <a:xfrm flipV="1">
            <a:off x="4983238" y="2080378"/>
            <a:ext cx="799321" cy="532193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E19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78" y="1452865"/>
            <a:ext cx="1788922" cy="1534659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V="1">
            <a:off x="5135638" y="2697238"/>
            <a:ext cx="2219440" cy="435429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E15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87" y="3132969"/>
            <a:ext cx="1764513" cy="1513719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>
            <a:off x="4717143" y="3737429"/>
            <a:ext cx="2662344" cy="0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E30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4892796"/>
            <a:ext cx="2004056" cy="1618526"/>
          </a:xfrm>
          <a:prstGeom prst="rect">
            <a:avLst/>
          </a:prstGeom>
        </p:spPr>
      </p:pic>
      <p:pic>
        <p:nvPicPr>
          <p:cNvPr id="79" name="Picture 78" descr="E32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22" y="4892797"/>
            <a:ext cx="1957019" cy="1678864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>
            <a:off x="4487333" y="3737429"/>
            <a:ext cx="2867745" cy="1155367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487333" y="3737429"/>
            <a:ext cx="648305" cy="1155367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37996" y="833"/>
            <a:ext cx="2106003" cy="52322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Ahrestani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(2013) </a:t>
            </a:r>
          </a:p>
          <a:p>
            <a:r>
              <a:rPr lang="en-US" sz="1400" i="1" dirty="0" smtClean="0"/>
              <a:t>Scientific Reports</a:t>
            </a:r>
          </a:p>
        </p:txBody>
      </p:sp>
    </p:spTree>
    <p:extLst>
      <p:ext uri="{BB962C8B-B14F-4D97-AF65-F5344CB8AC3E}">
        <p14:creationId xmlns:p14="http://schemas.microsoft.com/office/powerpoint/2010/main" val="37567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623681" y="31323212"/>
            <a:ext cx="10420933" cy="1613337"/>
          </a:xfrm>
          <a:prstGeom prst="rect">
            <a:avLst/>
          </a:prstGeom>
          <a:solidFill>
            <a:schemeClr val="tx1"/>
          </a:solidFill>
        </p:spPr>
        <p:txBody>
          <a:bodyPr wrap="square" lIns="78373" tIns="39187" rIns="78373" bIns="39187" rtlCol="0">
            <a:spAutoFit/>
          </a:bodyPr>
          <a:lstStyle/>
          <a:p>
            <a:r>
              <a:rPr lang="en-US" sz="4600" b="1" dirty="0" smtClean="0">
                <a:solidFill>
                  <a:srgbClr val="FFFFFF"/>
                </a:solidFill>
              </a:rPr>
              <a:t> Acknowledgement</a:t>
            </a:r>
            <a:r>
              <a:rPr lang="en-US" sz="4600" dirty="0">
                <a:solidFill>
                  <a:srgbClr val="FFFFFF"/>
                </a:solidFill>
              </a:rPr>
              <a:t>: </a:t>
            </a:r>
            <a:r>
              <a:rPr lang="en-US" sz="4300" dirty="0">
                <a:solidFill>
                  <a:srgbClr val="FFFFFF"/>
                </a:solidFill>
              </a:rPr>
              <a:t>This study was funded </a:t>
            </a:r>
            <a:r>
              <a:rPr lang="en-US" sz="4300" dirty="0" smtClean="0">
                <a:solidFill>
                  <a:srgbClr val="FFFFFF"/>
                </a:solidFill>
              </a:rPr>
              <a:t>            </a:t>
            </a:r>
          </a:p>
          <a:p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smtClean="0">
                <a:solidFill>
                  <a:srgbClr val="FFFFFF"/>
                </a:solidFill>
              </a:rPr>
              <a:t>by </a:t>
            </a:r>
            <a:r>
              <a:rPr lang="en-US" sz="4300" dirty="0">
                <a:solidFill>
                  <a:srgbClr val="FFFFFF"/>
                </a:solidFill>
              </a:rPr>
              <a:t>NASA grant NNX11AO47G </a:t>
            </a:r>
          </a:p>
        </p:txBody>
      </p:sp>
      <p:pic>
        <p:nvPicPr>
          <p:cNvPr id="13" name="Picture 12" descr="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616" y="31300755"/>
            <a:ext cx="1846584" cy="16176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76081" y="31475612"/>
            <a:ext cx="10420933" cy="1613337"/>
          </a:xfrm>
          <a:prstGeom prst="rect">
            <a:avLst/>
          </a:prstGeom>
          <a:solidFill>
            <a:schemeClr val="tx1"/>
          </a:solidFill>
        </p:spPr>
        <p:txBody>
          <a:bodyPr wrap="square" lIns="78373" tIns="39187" rIns="78373" bIns="39187" rtlCol="0">
            <a:spAutoFit/>
          </a:bodyPr>
          <a:lstStyle/>
          <a:p>
            <a:r>
              <a:rPr lang="en-US" sz="4600" b="1" dirty="0" smtClean="0">
                <a:solidFill>
                  <a:srgbClr val="FFFFFF"/>
                </a:solidFill>
              </a:rPr>
              <a:t> Acknowledgement</a:t>
            </a:r>
            <a:r>
              <a:rPr lang="en-US" sz="4600" dirty="0">
                <a:solidFill>
                  <a:srgbClr val="FFFFFF"/>
                </a:solidFill>
              </a:rPr>
              <a:t>: </a:t>
            </a:r>
            <a:r>
              <a:rPr lang="en-US" sz="4300" dirty="0">
                <a:solidFill>
                  <a:srgbClr val="FFFFFF"/>
                </a:solidFill>
              </a:rPr>
              <a:t>This study was funded </a:t>
            </a:r>
            <a:r>
              <a:rPr lang="en-US" sz="4300" dirty="0" smtClean="0">
                <a:solidFill>
                  <a:srgbClr val="FFFFFF"/>
                </a:solidFill>
              </a:rPr>
              <a:t>            </a:t>
            </a:r>
          </a:p>
          <a:p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smtClean="0">
                <a:solidFill>
                  <a:srgbClr val="FFFFFF"/>
                </a:solidFill>
              </a:rPr>
              <a:t>by </a:t>
            </a:r>
            <a:r>
              <a:rPr lang="en-US" sz="4300" dirty="0">
                <a:solidFill>
                  <a:srgbClr val="FFFFFF"/>
                </a:solidFill>
              </a:rPr>
              <a:t>NASA grant NNX11AO47G </a:t>
            </a:r>
          </a:p>
        </p:txBody>
      </p:sp>
      <p:pic>
        <p:nvPicPr>
          <p:cNvPr id="15" name="Picture 14" descr="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016" y="31453155"/>
            <a:ext cx="1846584" cy="16176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04731" y="521650"/>
            <a:ext cx="34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68988"/>
            <a:ext cx="6248400" cy="3911212"/>
          </a:xfrm>
          <a:prstGeom prst="rect">
            <a:avLst/>
          </a:prstGeom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97467" y="152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Time Series Data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43000"/>
            <a:ext cx="4038600" cy="17269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0" y="1295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Caribou time-series data quite ‘noisy’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521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00" y="1219200"/>
            <a:ext cx="7988300" cy="48936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The most stable dynamics were observed in populations </a:t>
            </a:r>
            <a:r>
              <a:rPr lang="en-GB" sz="2400" b="1" dirty="0" smtClean="0">
                <a:solidFill>
                  <a:srgbClr val="008000"/>
                </a:solidFill>
              </a:rPr>
              <a:t>experiencing: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negative </a:t>
            </a:r>
            <a:r>
              <a:rPr lang="en-GB" sz="2400" dirty="0"/>
              <a:t>trends in </a:t>
            </a:r>
            <a:r>
              <a:rPr lang="en-GB" sz="2400" dirty="0" smtClean="0"/>
              <a:t>the variation in vegetation productivity (</a:t>
            </a:r>
            <a:r>
              <a:rPr lang="en-GB" sz="2400" b="1" dirty="0" smtClean="0">
                <a:solidFill>
                  <a:srgbClr val="008000"/>
                </a:solidFill>
              </a:rPr>
              <a:t>declining NDVI</a:t>
            </a:r>
            <a:r>
              <a:rPr lang="en-GB" sz="2400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positive </a:t>
            </a:r>
            <a:r>
              <a:rPr lang="en-GB" sz="2400" dirty="0"/>
              <a:t>departures from long-term mean annual </a:t>
            </a:r>
            <a:r>
              <a:rPr lang="en-GB" sz="2400" dirty="0" smtClean="0"/>
              <a:t>temperature </a:t>
            </a:r>
            <a:r>
              <a:rPr lang="en-GB" sz="2400" b="1" dirty="0" smtClean="0">
                <a:solidFill>
                  <a:srgbClr val="008000"/>
                </a:solidFill>
              </a:rPr>
              <a:t>(later springs, shorter growing season)</a:t>
            </a:r>
          </a:p>
          <a:p>
            <a:pPr marL="285750" indent="-285750">
              <a:buFont typeface="Arial"/>
              <a:buChar char="•"/>
            </a:pPr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The most UNSTABLE population dynamics were observed in populations experiencing: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Increasing trends in vegetation productivity </a:t>
            </a:r>
            <a:r>
              <a:rPr lang="en-GB" sz="2400" dirty="0" smtClean="0">
                <a:solidFill>
                  <a:srgbClr val="FF0000"/>
                </a:solidFill>
              </a:rPr>
              <a:t>(increasing NDVI)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Negative departures from long-term mean annual temperatures </a:t>
            </a:r>
            <a:r>
              <a:rPr lang="en-GB" sz="2400" dirty="0" smtClean="0">
                <a:solidFill>
                  <a:srgbClr val="FF0000"/>
                </a:solidFill>
              </a:rPr>
              <a:t>(earlier springs, shorter growing season)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97467" y="152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Time-Series Conclusions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00" y="1219200"/>
            <a:ext cx="7988300" cy="48936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Utility of wildlife time-series data at broad spatial scales is challenging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E.g., caribou poor precision, high uncertainty in	counts being meaningful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Some species – higher quality – currently examining trends in spatial autocorrelation in climate drivers using BBS bird data</a:t>
            </a:r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Ability to understand mechanism of how climate impacts driving population dynamics are limited.</a:t>
            </a:r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Move to a population modelling approach</a:t>
            </a:r>
          </a:p>
          <a:p>
            <a:pPr marL="342900" indent="-342900">
              <a:buFontTx/>
              <a:buChar char="-"/>
            </a:pPr>
            <a:endParaRPr lang="en-GB" sz="2400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97467" y="152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Time-Series Conclusions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14400" y="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Outline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41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7" descr="R:\Exogroups\HebLab\SharedPhotos\Ungulates\elk\bulle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3" y="2667000"/>
            <a:ext cx="1447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2006_D_08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447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981200" y="990600"/>
            <a:ext cx="7010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Summary of work on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Rangifer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Cervus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dynamics</a:t>
            </a:r>
          </a:p>
          <a:p>
            <a:pPr marL="800100" lvl="1" indent="-342900" eaLnBrk="0" hangingPunct="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Strengths and limitations of time-series of N? </a:t>
            </a:r>
          </a:p>
          <a:p>
            <a:pPr marL="800100" lvl="1" indent="-342900" eaLnBrk="0" hangingPunct="0">
              <a:buFont typeface="Arial"/>
              <a:buChar char="•"/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Mule Deer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Functional PCA of NDVI </a:t>
            </a:r>
          </a:p>
          <a:p>
            <a:pPr eaLnBrk="0" hangingPunct="0"/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 climate</a:t>
            </a:r>
          </a:p>
          <a:p>
            <a:pPr eaLnBrk="0" hangingPunct="0"/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Elk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time-series of survival and </a:t>
            </a:r>
          </a:p>
          <a:p>
            <a:pPr eaLnBrk="0" hangingPunct="0"/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recruitment</a:t>
            </a:r>
          </a:p>
          <a:p>
            <a:pPr eaLnBrk="0" hangingPunct="0"/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Birds 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trends in autocorrelation of 	population trends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G_700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/>
          <a:stretch/>
        </p:blipFill>
        <p:spPr>
          <a:xfrm>
            <a:off x="0" y="3965294"/>
            <a:ext cx="1503397" cy="1264074"/>
          </a:xfrm>
          <a:prstGeom prst="rect">
            <a:avLst/>
          </a:prstGeom>
        </p:spPr>
      </p:pic>
      <p:pic>
        <p:nvPicPr>
          <p:cNvPr id="9" name="Picture 8" descr="Jim%20American%20Redstar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14103" r="1"/>
          <a:stretch/>
        </p:blipFill>
        <p:spPr>
          <a:xfrm>
            <a:off x="-16933" y="5565494"/>
            <a:ext cx="1475319" cy="12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29909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PMC Nov 2001">
  <a:themeElements>
    <a:clrScheme name="GPMC Nov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2069</Words>
  <Application>Microsoft Macintosh PowerPoint</Application>
  <PresentationFormat>On-screen Show (4:3)</PresentationFormat>
  <Paragraphs>262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GPMC Nov 2001</vt:lpstr>
      <vt:lpstr>PowerPoint Presentation</vt:lpstr>
      <vt:lpstr>PowerPoint Presentation</vt:lpstr>
      <vt:lpstr>PowerPoint Presentation</vt:lpstr>
      <vt:lpstr>PowerPoint Presentation</vt:lpstr>
      <vt:lpstr>Cervus elephas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NASA/ODIN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aleidner</dc:creator>
  <cp:lastModifiedBy>Carla Evans</cp:lastModifiedBy>
  <cp:revision>63</cp:revision>
  <dcterms:created xsi:type="dcterms:W3CDTF">2011-09-13T00:03:28Z</dcterms:created>
  <dcterms:modified xsi:type="dcterms:W3CDTF">2015-05-05T17:20:11Z</dcterms:modified>
</cp:coreProperties>
</file>